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68" r:id="rId4"/>
    <p:sldId id="260" r:id="rId5"/>
    <p:sldId id="261" r:id="rId6"/>
    <p:sldId id="262" r:id="rId7"/>
    <p:sldId id="263" r:id="rId8"/>
    <p:sldId id="269" r:id="rId9"/>
    <p:sldId id="264" r:id="rId10"/>
    <p:sldId id="265" r:id="rId11"/>
  </p:sldIdLst>
  <p:sldSz cx="10693400" cy="7561263"/>
  <p:notesSz cx="6669088" cy="9926638"/>
  <p:defaultTextStyle>
    <a:defPPr>
      <a:defRPr lang="en-US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chulteiGy" initials="S" lastIdx="2" clrIdx="0"/>
  <p:cmAuthor id="1" name="Bányai Péter" initials="BP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B2DAEC"/>
    <a:srgbClr val="0000FF"/>
    <a:srgbClr val="F9B9ED"/>
    <a:srgbClr val="EDC5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4" autoAdjust="0"/>
    <p:restoredTop sz="93863" autoAdjust="0"/>
  </p:normalViewPr>
  <p:slideViewPr>
    <p:cSldViewPr>
      <p:cViewPr>
        <p:scale>
          <a:sx n="90" d="100"/>
          <a:sy n="90" d="100"/>
        </p:scale>
        <p:origin x="-156" y="-198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54" y="-114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hu-HU" dirty="0" smtClean="0"/>
              <a:t>Garantiqa Hitelgarancia Zrt.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0E0DD-A145-44E6-956E-1E1741B8306C}" type="datetimeFigureOut">
              <a:rPr lang="hu-HU" smtClean="0"/>
              <a:t>2018.01.23.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18149-206C-4C53-BE07-7D2C3E25B891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79045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636BF-09D8-4A58-A8AC-8049FE5C9668}" type="datetimeFigureOut">
              <a:rPr lang="en-US" smtClean="0"/>
              <a:t>1/23/2018</a:t>
            </a:fld>
            <a:endParaRPr lang="en-US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703263" y="744538"/>
            <a:ext cx="526256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04E50-9202-4F8F-BDAE-C7D7DE236C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369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404E50-9202-4F8F-BDAE-C7D7DE236C64}" type="slidenum">
              <a:rPr lang="en-US" smtClean="0"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444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  <a:prstGeom prst="rect">
            <a:avLst/>
          </a:prstGeo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  <a:prstGeom prst="rect">
            <a:avLst/>
          </a:prstGeo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8" name="Dia számának helye 5"/>
          <p:cNvSpPr txBox="1">
            <a:spLocks/>
          </p:cNvSpPr>
          <p:nvPr userDrawn="1"/>
        </p:nvSpPr>
        <p:spPr>
          <a:xfrm>
            <a:off x="9739188" y="6660951"/>
            <a:ext cx="550911" cy="4745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4DCF232-D48B-47B1-9929-48CF842E798B}" type="slidenum">
              <a:rPr lang="en-US" sz="2400" smtClean="0">
                <a:solidFill>
                  <a:schemeClr val="bg1"/>
                </a:solidFill>
              </a:rPr>
              <a:pPr algn="ctr"/>
              <a:t>‹#›</a:t>
            </a:fld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  <a:prstGeom prst="rect">
            <a:avLst/>
          </a:prstGeo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  <a:prstGeom prst="rect">
            <a:avLst/>
          </a:prstGeo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  <a:prstGeom prst="rect">
            <a:avLst/>
          </a:prstGeo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  <a:prstGeom prst="rect">
            <a:avLst/>
          </a:prstGeo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  <a:prstGeom prst="rect">
            <a:avLst/>
          </a:prstGeo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Dia számának helye 5"/>
          <p:cNvSpPr txBox="1">
            <a:spLocks/>
          </p:cNvSpPr>
          <p:nvPr userDrawn="1"/>
        </p:nvSpPr>
        <p:spPr>
          <a:xfrm>
            <a:off x="9811196" y="6660951"/>
            <a:ext cx="478903" cy="4745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4DCF232-D48B-47B1-9929-48CF842E798B}" type="slidenum">
              <a:rPr lang="en-US" sz="2400" smtClean="0">
                <a:solidFill>
                  <a:schemeClr val="bg1"/>
                </a:solidFill>
              </a:rPr>
              <a:pPr algn="ctr"/>
              <a:t>‹#›</a:t>
            </a:fld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5"/>
          <p:cNvSpPr txBox="1">
            <a:spLocks/>
          </p:cNvSpPr>
          <p:nvPr userDrawn="1"/>
        </p:nvSpPr>
        <p:spPr>
          <a:xfrm>
            <a:off x="9739188" y="6660951"/>
            <a:ext cx="550911" cy="47457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52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4305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6458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86112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607640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29168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50696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72224" algn="l" defTabSz="1043056" rtl="0" eaLnBrk="1" latinLnBrk="0" hangingPunct="1"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4DCF232-D48B-47B1-9929-48CF842E798B}" type="slidenum">
              <a:rPr lang="en-US" sz="2400" smtClean="0">
                <a:solidFill>
                  <a:schemeClr val="bg1"/>
                </a:solidFill>
              </a:rPr>
              <a:pPr algn="ctr"/>
              <a:t>‹#›</a:t>
            </a:fld>
            <a:endParaRPr lang="en-US" sz="24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garantiqa.hu/dokumentumtar/kerelmi-nyomtatvanyok/hitel-es-garancia/K&#233;szfizet&#337;kezes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garantiqa.hu/dokumentumtar/kerelmi-nyomtatvanyok/hitel-es-garancia/M&#193;K-Agr&#225;r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0195" y="108223"/>
            <a:ext cx="9624060" cy="525502"/>
          </a:xfrm>
        </p:spPr>
        <p:txBody>
          <a:bodyPr/>
          <a:lstStyle/>
          <a:p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>Ekérelem</a:t>
            </a:r>
            <a:b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>DOKUMENTÁCIÓS ELVÁRÁSOK  és CSATOLÁSI ÚTMUTATÓ</a:t>
            </a:r>
            <a:r>
              <a:rPr lang="hu-HU" sz="1400" dirty="0" smtClean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/>
            </a:r>
            <a:br>
              <a:rPr lang="hu-HU" sz="1400" dirty="0" smtClean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</a:br>
            <a:r>
              <a:rPr lang="hu-HU" sz="1400" dirty="0" smtClean="0">
                <a:solidFill>
                  <a:srgbClr val="C00000"/>
                </a:solidFill>
                <a:latin typeface="Arial Black" panose="020B0A04020102020204" pitchFamily="34" charset="0"/>
                <a:ea typeface="+mn-ea"/>
                <a:cs typeface="+mn-cs"/>
              </a:rPr>
              <a:t>EGYEDI bírálatú kérelmek esetén</a:t>
            </a:r>
            <a:endParaRPr lang="hu-HU" sz="1400" dirty="0">
              <a:solidFill>
                <a:srgbClr val="C00000"/>
              </a:solidFill>
              <a:latin typeface="Arial Black" panose="020B0A04020102020204" pitchFamily="34" charset="0"/>
              <a:ea typeface="+mn-ea"/>
              <a:cs typeface="+mn-cs"/>
            </a:endParaRPr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1" y="1116335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sp>
        <p:nvSpPr>
          <p:cNvPr id="5" name="Téglalap 4"/>
          <p:cNvSpPr/>
          <p:nvPr/>
        </p:nvSpPr>
        <p:spPr>
          <a:xfrm>
            <a:off x="738188" y="1404367"/>
            <a:ext cx="8856984" cy="5432256"/>
          </a:xfrm>
          <a:prstGeom prst="rect">
            <a:avLst/>
          </a:prstGeom>
          <a:ln w="57150"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hu-H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Típuskód </a:t>
            </a:r>
            <a:r>
              <a:rPr lang="hu-HU" sz="17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hu-HU" sz="1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Dokumentum </a:t>
            </a:r>
            <a:r>
              <a:rPr lang="hu-HU" sz="1700" b="1" dirty="0">
                <a:latin typeface="Arial" panose="020B0604020202020204" pitchFamily="34" charset="0"/>
                <a:cs typeface="Arial" panose="020B0604020202020204" pitchFamily="34" charset="0"/>
              </a:rPr>
              <a:t>megnevezés</a:t>
            </a:r>
            <a:r>
              <a:rPr lang="hu-HU" sz="13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02	ÜGYFÉLNYILATKOZAT hitel-, garancia-, faktoring- és pénzügyi lízingügyletekhez	</a:t>
            </a:r>
          </a:p>
          <a:p>
            <a:r>
              <a:rPr lang="hu-H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03	Természetes </a:t>
            </a:r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magánszemély tulajdonosok nyilatkozata	</a:t>
            </a:r>
            <a:endParaRPr lang="hu-HU" sz="1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hu-H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04	Készfizető </a:t>
            </a:r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kezes </a:t>
            </a:r>
            <a:r>
              <a:rPr lang="hu-H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nyilatkozata</a:t>
            </a:r>
          </a:p>
          <a:p>
            <a:r>
              <a:rPr lang="hu-H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05 	</a:t>
            </a:r>
            <a:r>
              <a:rPr lang="hu-HU" sz="1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Cosme</a:t>
            </a:r>
            <a:r>
              <a:rPr lang="hu-H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 Ügyfélnyilatkozat</a:t>
            </a:r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06	Banki hitelszerződés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07	Biztosítéki szerződések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08	Beszámoló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09	NAV igazolás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10	MOKK tanúsítvány / HBNY igazolás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11	Cégkivonat módosítást alátámasztó okirat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12	Kérelemhez kapcs. további dok.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13	MVH nyilatkozat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14	Az ügyfél első számú vezetőjének nyilatkozata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16	Hitelkérelem és üzleti tervdokumentáció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17	Tulajdoni lap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18	Garantőr vállalkozás pénzügyi dokumentumai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19	Hitelintézeti előterjesztés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20	Projekt adatlap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21	EGYÉB (pl. cégkivonat; társasági szerződés)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24	Főkönyvi kivonat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25	Támogatási okirat/szerződés	</a:t>
            </a:r>
          </a:p>
          <a:p>
            <a:r>
              <a:rPr lang="hu-HU" sz="1500" dirty="0">
                <a:latin typeface="Arial" panose="020B0604020202020204" pitchFamily="34" charset="0"/>
                <a:cs typeface="Arial" panose="020B0604020202020204" pitchFamily="34" charset="0"/>
              </a:rPr>
              <a:t>26	ÜGYFÉLNYILATKOZAT (opcionális) csoportmentességi </a:t>
            </a:r>
            <a:r>
              <a:rPr lang="hu-H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támogatáshoz</a:t>
            </a:r>
            <a:endParaRPr lang="hu-H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2884" y="4140671"/>
            <a:ext cx="2203705" cy="1928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1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052670"/>
              </p:ext>
            </p:extLst>
          </p:nvPr>
        </p:nvGraphicFramePr>
        <p:xfrm>
          <a:off x="198128" y="1044327"/>
          <a:ext cx="963096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Típuskód megjelölés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Dokumentum megnevezése</a:t>
                      </a:r>
                      <a:endParaRPr lang="hu-H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0" y="0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eKérelem</a:t>
            </a: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>DOKUMENTÁCIÓS ELVÁRÁSOK  és CSATOLÁSI ÚTMUTATÓ</a:t>
            </a:r>
            <a:endParaRPr lang="hu-HU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769441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583660"/>
              </p:ext>
            </p:extLst>
          </p:nvPr>
        </p:nvGraphicFramePr>
        <p:xfrm>
          <a:off x="180020" y="1620391"/>
          <a:ext cx="9577064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24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Főkönyvi kivonat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hu-HU" sz="1800" b="1" dirty="0" smtClean="0"/>
                        <a:t>Az adós </a:t>
                      </a:r>
                      <a:r>
                        <a:rPr lang="hu-HU" sz="1800" b="1" baseline="0" dirty="0" smtClean="0"/>
                        <a:t>előző negyedévi, </a:t>
                      </a:r>
                      <a:r>
                        <a:rPr lang="hu-HU" sz="1800" b="1" dirty="0" smtClean="0"/>
                        <a:t>110 napnál nem régebbi</a:t>
                      </a:r>
                      <a:r>
                        <a:rPr lang="hu-HU" sz="1800" b="1" baseline="0" dirty="0" smtClean="0"/>
                        <a:t>  </a:t>
                      </a:r>
                      <a:r>
                        <a:rPr lang="hu-HU" sz="1800" b="1" dirty="0" smtClean="0"/>
                        <a:t>főkönyvi kivonatának benyújtása szükséges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158185"/>
              </p:ext>
            </p:extLst>
          </p:nvPr>
        </p:nvGraphicFramePr>
        <p:xfrm>
          <a:off x="180020" y="2662535"/>
          <a:ext cx="9577064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endParaRPr lang="hu-HU" sz="2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b="1" dirty="0" smtClean="0">
                          <a:solidFill>
                            <a:schemeClr val="tx1"/>
                          </a:solidFill>
                        </a:rPr>
                        <a:t>Cégszerű aláírással </a:t>
                      </a:r>
                      <a:r>
                        <a:rPr lang="hu-HU" sz="1800" b="0" i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</a:rPr>
                        <a:t>kézzel, géppel előírt, előnyomott vagy nyomtatott teljes vagy rövidített cégneve alá a</a:t>
                      </a:r>
                      <a:r>
                        <a:rPr lang="hu-HU" sz="1400" b="0" i="1" baseline="0" dirty="0" smtClean="0">
                          <a:solidFill>
                            <a:schemeClr val="tx1"/>
                          </a:solidFill>
                        </a:rPr>
                        <a:t> cégjegyző aláírásával ellátott) 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ellátott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hu-HU" sz="2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Egyszerűsített beszámoló esetén az utolsó lezárt év főkönyvi kivonata is szükséges dokumentum, külön </a:t>
                      </a:r>
                      <a:r>
                        <a:rPr lang="hu-HU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szkennelve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friss főkönyvtől</a:t>
                      </a:r>
                      <a:endParaRPr lang="hu-HU" sz="18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sz="2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Kizárólag a Hitelfelvevő dokumentumai csatolandók ebbe a típuskódba (kezes/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garantőr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cégeké: 18-as kategória)</a:t>
                      </a:r>
                    </a:p>
                    <a:p>
                      <a:endParaRPr lang="hu-HU" sz="18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183509"/>
              </p:ext>
            </p:extLst>
          </p:nvPr>
        </p:nvGraphicFramePr>
        <p:xfrm>
          <a:off x="180020" y="4572719"/>
          <a:ext cx="9577064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26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Ügyfélnyilatkozat (opcionális) csoportmentességi támogatáshoz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Csoportmentességi támogatás keretében igényelt kezességvállalás során, minden esetben benyújtása szükséges</a:t>
                      </a:r>
                      <a:endParaRPr lang="hu-HU" sz="18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941227"/>
              </p:ext>
            </p:extLst>
          </p:nvPr>
        </p:nvGraphicFramePr>
        <p:xfrm>
          <a:off x="188967" y="5652839"/>
          <a:ext cx="9559169" cy="1778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224"/>
                <a:gridCol w="8496945"/>
              </a:tblGrid>
              <a:tr h="712088">
                <a:tc>
                  <a:txBody>
                    <a:bodyPr/>
                    <a:lstStyle/>
                    <a:p>
                      <a:endParaRPr lang="hu-HU" sz="2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u-HU" sz="1800" b="1" dirty="0" smtClean="0">
                          <a:solidFill>
                            <a:schemeClr val="tx1"/>
                          </a:solidFill>
                        </a:rPr>
                        <a:t>Cégszerű aláírással </a:t>
                      </a:r>
                      <a:r>
                        <a:rPr lang="hu-HU" sz="1800" b="0" i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hu-HU" sz="1400" b="0" i="1" dirty="0" smtClean="0">
                          <a:solidFill>
                            <a:schemeClr val="tx1"/>
                          </a:solidFill>
                        </a:rPr>
                        <a:t>kézzel, géppel előírt, előnyomott vagy nyomtatott teljes vagy rövidített cégneve alá a</a:t>
                      </a:r>
                      <a:r>
                        <a:rPr lang="hu-HU" sz="1400" b="0" i="1" baseline="0" dirty="0" smtClean="0">
                          <a:solidFill>
                            <a:schemeClr val="tx1"/>
                          </a:solidFill>
                        </a:rPr>
                        <a:t> cégjegyző aláírásával ellátott)  </a:t>
                      </a:r>
                      <a:r>
                        <a:rPr lang="hu-H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és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dátummal ellátott.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hu-HU" sz="21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dirty="0" smtClean="0"/>
                        <a:t>Ebbe a típuskódba csak ez a dokumentum</a:t>
                      </a:r>
                      <a:r>
                        <a:rPr lang="hu-HU" sz="1800" b="1" baseline="0" dirty="0" smtClean="0"/>
                        <a:t> csatolandó, a honlapon elérhető hatályos és 30 napnál nem régebbi formanyomtatványon</a:t>
                      </a:r>
                      <a:r>
                        <a:rPr lang="hu-HU" sz="1800" baseline="0" dirty="0" smtClean="0"/>
                        <a:t>.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Elérhetősége: </a:t>
                      </a:r>
                      <a:r>
                        <a:rPr lang="hu-HU" sz="140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http://garantiqa.hu/dokumentumtar/kerelmi-nyomtatvanyok/hitel-es-garancia/Csoportmentességi támogatás/Ügyfélnyilatkozat/</a:t>
                      </a:r>
                      <a:endParaRPr lang="hu-HU" sz="14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24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480285"/>
              </p:ext>
            </p:extLst>
          </p:nvPr>
        </p:nvGraphicFramePr>
        <p:xfrm>
          <a:off x="198128" y="659976"/>
          <a:ext cx="9630964" cy="664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664274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Típuskód megjelölés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Dokumentum megnevezése</a:t>
                      </a:r>
                      <a:endParaRPr lang="hu-H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0" y="-76162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eKérelem</a:t>
            </a: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>DOKUMENTÁCIÓS ELVÁRÁSOK  és CSATOLÁSI ÚTMUTATÓ</a:t>
            </a:r>
            <a:endParaRPr lang="hu-HU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1208" y="612279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7868021"/>
              </p:ext>
            </p:extLst>
          </p:nvPr>
        </p:nvGraphicFramePr>
        <p:xfrm>
          <a:off x="153070" y="1332359"/>
          <a:ext cx="9630964" cy="1943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02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dirty="0" smtClean="0"/>
                        <a:t>Ügyfélnyilatkozat hitel-, garancia-,</a:t>
                      </a:r>
                      <a:r>
                        <a:rPr lang="hu-HU" sz="1800" baseline="0" dirty="0" smtClean="0"/>
                        <a:t> faktoring- és pénzügyi lízingügyletekhez</a:t>
                      </a:r>
                      <a:endParaRPr lang="hu-HU" sz="1800" dirty="0"/>
                    </a:p>
                  </a:txBody>
                  <a:tcPr/>
                </a:tc>
              </a:tr>
              <a:tr h="450050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dirty="0" smtClean="0"/>
                        <a:t>Cégszerű aláírással </a:t>
                      </a:r>
                      <a:r>
                        <a:rPr lang="hu-HU" sz="1800" dirty="0" smtClean="0"/>
                        <a:t>(</a:t>
                      </a:r>
                      <a:r>
                        <a:rPr lang="hu-HU" sz="1400" i="1" dirty="0" smtClean="0"/>
                        <a:t>kézzel, géppel előírt, előnyomott vagy nyomtatott teljes vagy rövidített cégneve alá a</a:t>
                      </a:r>
                      <a:r>
                        <a:rPr lang="hu-HU" sz="1400" i="1" baseline="0" dirty="0" smtClean="0"/>
                        <a:t> cégjegyző aláírásával ellátott) 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és dátummal ellátott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0050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dirty="0" smtClean="0"/>
                        <a:t>Ebbe a típuskódba csak ez a dokumentum</a:t>
                      </a:r>
                      <a:r>
                        <a:rPr lang="hu-HU" sz="1800" b="1" baseline="0" dirty="0" smtClean="0"/>
                        <a:t> csatolandó, a honlapon elérhető hatályos és az ügyfél által 30 napnál nem régebben aláírt formanyomtatványon</a:t>
                      </a:r>
                      <a:r>
                        <a:rPr lang="hu-HU" sz="1800" baseline="0" dirty="0" smtClean="0"/>
                        <a:t>.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Elérhetősége: http://garantiqa.hu/dokumentumtar/kerelmi-nyomtatvanyok/hitel-es-garancia/Ügyfélnyilatkozat</a:t>
                      </a:r>
                      <a:endParaRPr lang="hu-HU" sz="14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865719"/>
              </p:ext>
            </p:extLst>
          </p:nvPr>
        </p:nvGraphicFramePr>
        <p:xfrm>
          <a:off x="153070" y="3204567"/>
          <a:ext cx="9630964" cy="2156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03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dirty="0" smtClean="0"/>
                        <a:t>Természetes magánszemély</a:t>
                      </a:r>
                      <a:r>
                        <a:rPr lang="hu-HU" sz="1800" baseline="0" dirty="0" smtClean="0"/>
                        <a:t> tulajdonosok nyilatkozata</a:t>
                      </a:r>
                      <a:endParaRPr lang="hu-HU" sz="1800" dirty="0"/>
                    </a:p>
                  </a:txBody>
                  <a:tcPr/>
                </a:tc>
              </a:tr>
              <a:tr h="450050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smtClean="0"/>
                        <a:t>Ebbe a típuskódba csak  kimondottan a 25%-ot elérő befolyással</a:t>
                      </a:r>
                      <a:r>
                        <a:rPr lang="hu-HU" sz="1800" b="1" baseline="0" dirty="0" smtClean="0"/>
                        <a:t> rendelkező </a:t>
                      </a:r>
                      <a:r>
                        <a:rPr lang="hu-HU" sz="1800" b="1" dirty="0" smtClean="0"/>
                        <a:t>tulajdonos vagy ügyvezető nyilatkozata kerül</a:t>
                      </a:r>
                      <a:r>
                        <a:rPr lang="hu-HU" sz="1800" b="1" baseline="0" dirty="0" smtClean="0"/>
                        <a:t> becsatolásra,</a:t>
                      </a:r>
                      <a:r>
                        <a:rPr lang="hu-HU" sz="1800" b="1" dirty="0" smtClean="0"/>
                        <a:t> amennyiben készfizető kezesként nem tesz nyilatkozatot 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Elérhetősége: http://garantiqa.hu/dokumentumtar/kerelmi-nyomtatvanyok/hitel-es-garancia/Nyilatkozat</a:t>
                      </a:r>
                      <a:r>
                        <a:rPr lang="hu-HU" sz="14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természetes személy (tulajdonos - ügyvezető)</a:t>
                      </a:r>
                      <a:endParaRPr lang="hu-HU" sz="14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0050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dokumentációval kapcsolatos elvárás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többek között, hogy a tanúk adatai olvashatóan legyenek kitöltve, több nyilatkozatot </a:t>
                      </a:r>
                      <a:r>
                        <a:rPr lang="hu-HU" sz="14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egybeszkennelve</a:t>
                      </a:r>
                      <a:r>
                        <a:rPr lang="hu-HU" sz="140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nem tudunk elfogadni</a:t>
                      </a:r>
                      <a:endParaRPr lang="hu-HU" sz="14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242425"/>
              </p:ext>
            </p:extLst>
          </p:nvPr>
        </p:nvGraphicFramePr>
        <p:xfrm>
          <a:off x="197969" y="5508823"/>
          <a:ext cx="9541166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389038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04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dirty="0" smtClean="0"/>
                        <a:t>Készfizető kezes nyilatkozata</a:t>
                      </a:r>
                      <a:endParaRPr lang="hu-HU" sz="1800" dirty="0"/>
                    </a:p>
                  </a:txBody>
                  <a:tcPr/>
                </a:tc>
              </a:tr>
              <a:tr h="579496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dirty="0" smtClean="0"/>
                        <a:t>Vállalkozás esetében cégszerű aláírással </a:t>
                      </a:r>
                      <a:r>
                        <a:rPr lang="hu-HU" sz="1800" dirty="0" smtClean="0"/>
                        <a:t>(</a:t>
                      </a:r>
                      <a:r>
                        <a:rPr lang="hu-HU" sz="1400" i="1" dirty="0" smtClean="0"/>
                        <a:t>kézzel, géppel előírt, előnyomott vagy nyomtatott teljes vagy rövidített cégneve alá a</a:t>
                      </a:r>
                      <a:r>
                        <a:rPr lang="hu-HU" sz="1400" i="1" baseline="0" dirty="0" smtClean="0"/>
                        <a:t> cégjegyző aláírásával ellátott) 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és 30 napnál nem régebbi dátummal ellátott formanyomtatványon.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23782">
                <a:tc>
                  <a:txBody>
                    <a:bodyPr/>
                    <a:lstStyle/>
                    <a:p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b="1" dirty="0" smtClean="0"/>
                        <a:t>Ebbe a típuskódba csak kimondottan</a:t>
                      </a:r>
                      <a:r>
                        <a:rPr lang="hu-HU" sz="1400" b="1" baseline="0" dirty="0" smtClean="0"/>
                        <a:t> a kezes nyilatkozata csatolandó, a honlapon elérhető hatályos és a kezes által 30 napnál nem régebben aláírt  formanyomtatványon</a:t>
                      </a:r>
                      <a:r>
                        <a:rPr lang="hu-HU" sz="1300" baseline="0" dirty="0" smtClean="0"/>
                        <a:t>. </a:t>
                      </a:r>
                      <a:r>
                        <a:rPr lang="hu-HU" sz="13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Elérhetősége: </a:t>
                      </a:r>
                      <a:r>
                        <a:rPr lang="hu-HU" sz="13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http://garantiqa.hu/dokumentumtar/kerelmi-nyomtatvanyok/hitel-es-garancia/Készfizetőkezes</a:t>
                      </a:r>
                      <a:r>
                        <a:rPr lang="hu-HU" sz="13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nyilatkozat</a:t>
                      </a:r>
                      <a:endParaRPr lang="hu-HU" sz="13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07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714913"/>
              </p:ext>
            </p:extLst>
          </p:nvPr>
        </p:nvGraphicFramePr>
        <p:xfrm>
          <a:off x="198128" y="659976"/>
          <a:ext cx="9630964" cy="6642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664274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Típuskód megjelölés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Dokumentum megnevezése</a:t>
                      </a:r>
                      <a:endParaRPr lang="hu-H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0" y="-76162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eKérelem</a:t>
            </a: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>DOKUMENTÁCIÓS ELVÁRÁSOK  és CSATOLÁSI ÚTMUTATÓ</a:t>
            </a:r>
            <a:endParaRPr lang="hu-HU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21208" y="612279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653699"/>
              </p:ext>
            </p:extLst>
          </p:nvPr>
        </p:nvGraphicFramePr>
        <p:xfrm>
          <a:off x="180020" y="1404367"/>
          <a:ext cx="9577064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226824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06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>
                          <a:solidFill>
                            <a:schemeClr val="bg1"/>
                          </a:solidFill>
                        </a:rPr>
                        <a:t>Banki hitelszerződés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 olyan melléklet kapcsolódik hozzá, ami nem minősül biztosítéki szerződésnek (</a:t>
                      </a:r>
                      <a:r>
                        <a:rPr lang="hu-HU" sz="14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pl. felhatalmazó levél, tulajdonosi kötelezettségvállalásról szóló nyilatkozat /szerződés, lehívási értesítő(tervezet), megállapodás számlaforgalomról, stb.) 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ezeket a kölcsönszerződéssel 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egybeszkennelve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kérjük feltölteni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buFont typeface="Arial" panose="020B0604020202020204" pitchFamily="34" charset="0"/>
                        <a:buNone/>
                      </a:pPr>
                      <a:r>
                        <a:rPr lang="hu-HU" sz="1800" b="1" dirty="0" smtClean="0"/>
                        <a:t>A hitelszerződés módosítása külön </a:t>
                      </a:r>
                      <a:r>
                        <a:rPr lang="hu-HU" sz="1800" b="1" dirty="0" err="1" smtClean="0"/>
                        <a:t>szkennelendő</a:t>
                      </a:r>
                      <a:r>
                        <a:rPr lang="hu-HU" sz="1800" b="1" dirty="0" smtClean="0"/>
                        <a:t> az alapszerződéstől</a:t>
                      </a:r>
                      <a:r>
                        <a:rPr lang="hu-HU" sz="1800" b="0" baseline="0" dirty="0" smtClean="0"/>
                        <a:t> (</a:t>
                      </a:r>
                      <a:r>
                        <a:rPr lang="hu-HU" sz="1400" i="1" baseline="0" dirty="0" smtClean="0"/>
                        <a:t>ugyanez alatt a kód alatt, de külön feltöltve)</a:t>
                      </a:r>
                      <a:endParaRPr lang="hu-HU" sz="1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043056" rtl="0" eaLnBrk="1" latinLnBrk="0" hangingPunct="1"/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 a szerződésben utólagos javítás történt , akkor azt a javítás szabályai szerint szükséges elvégezni </a:t>
                      </a:r>
                      <a:r>
                        <a:rPr lang="hu-HU" sz="16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(javított résznél minden fél által cégszerűen</a:t>
                      </a:r>
                      <a:r>
                        <a:rPr lang="hu-HU" sz="16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aláírva)</a:t>
                      </a:r>
                      <a:endParaRPr lang="hu-HU" sz="1600" b="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949648"/>
              </p:ext>
            </p:extLst>
          </p:nvPr>
        </p:nvGraphicFramePr>
        <p:xfrm>
          <a:off x="180020" y="4284688"/>
          <a:ext cx="9577064" cy="19973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07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Biztosítéki szerződések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 a biztosítéki szerződésnek van melléklete, ill. olyan dokumentum, amely szorosan kapcsolódik a biztosítéki szerződéshez, úgy ezek 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egybeszkennelendők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vonatkozó szerződéssel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biztosítéki szerződés módosítást ugyanez alatt a kód alatt, de minden esetben külön 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szkennelendő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az alapszerződéstől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12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521458"/>
              </p:ext>
            </p:extLst>
          </p:nvPr>
        </p:nvGraphicFramePr>
        <p:xfrm>
          <a:off x="198128" y="769441"/>
          <a:ext cx="963096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140"/>
                <a:gridCol w="8370824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Típuskód megjelölés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Dokumentum megnevezése</a:t>
                      </a:r>
                      <a:endParaRPr lang="hu-H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0" y="0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eKérelem</a:t>
            </a: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>DOKUMENTÁCIÓS ELVÁRÁSOK  és CSATOLÁSI ÚTMUTATÓ</a:t>
            </a:r>
            <a:endParaRPr lang="hu-HU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769441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8284768"/>
              </p:ext>
            </p:extLst>
          </p:nvPr>
        </p:nvGraphicFramePr>
        <p:xfrm>
          <a:off x="180020" y="1332359"/>
          <a:ext cx="9577064" cy="5965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8280920"/>
              </a:tblGrid>
              <a:tr h="479054">
                <a:tc>
                  <a:txBody>
                    <a:bodyPr/>
                    <a:lstStyle/>
                    <a:p>
                      <a:pPr algn="ctr"/>
                      <a:r>
                        <a:rPr lang="hu-HU" dirty="0" smtClean="0"/>
                        <a:t>08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/>
                        <a:t>Beszámoló</a:t>
                      </a:r>
                    </a:p>
                  </a:txBody>
                  <a:tcPr/>
                </a:tc>
              </a:tr>
              <a:tr h="634209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 ügyfél utolsó, lezárt évi, cégszerűen aláírt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(kézzel, géppel előírt, előnyomott vagy nyomtatott teljes vagy rövidített cégneve alá a cégjegyző aláírásával ellátott)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beszámolója szükséges</a:t>
                      </a:r>
                    </a:p>
                  </a:txBody>
                  <a:tcPr/>
                </a:tc>
              </a:tr>
              <a:tr h="2265034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Benyújtandó beszámoló elfogadható formái: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rendszer által automatizált letöltéssel</a:t>
                      </a:r>
                    </a:p>
                    <a:p>
                      <a:pPr marL="285750" marR="0" lvl="0" indent="-28575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Ügyfél által papíralapon benyújtva: Cégszerű aláírással </a:t>
                      </a:r>
                      <a:r>
                        <a:rPr lang="hu-H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kézzel, géppel előírt, előnyomott vagy nyomtatott teljes vagy rövidített cégneve alá a cégjegyző aláírásával ellátott)</a:t>
                      </a:r>
                      <a:r>
                        <a:rPr lang="hu-H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és dátummal ellátott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vagy</a:t>
                      </a:r>
                    </a:p>
                    <a:p>
                      <a:pPr marL="285750" marR="0" lvl="0" indent="-28575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Bank által KIM portálról letöltött: Bank által hitelesített formában, cégszerű aláírással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(kézzel, géppel előírt, előnyomott vagy nyomtatott teljes vagy rövidített cégneve alá a cégjegyző aláírásával ellátott)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el látott, megjelölve a letöltés dátumát és forrását</a:t>
                      </a:r>
                    </a:p>
                  </a:txBody>
                  <a:tcPr/>
                </a:tc>
              </a:tr>
              <a:tr h="634209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Akár az ügyfél által benyújtott, akár a bank által hitelesített dokumentum kerül csatolásra, elegendő egy oldalt cégszerűen a benyújtó által aláírni</a:t>
                      </a:r>
                      <a:endParaRPr lang="hu-H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07706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Kizárólag a Hitelfelvevő dokumentumai csatolandók ebbe a típuskódba (kezes/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garantőr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cégeké: 18-as kategória)</a:t>
                      </a:r>
                    </a:p>
                  </a:txBody>
                  <a:tcPr/>
                </a:tc>
              </a:tr>
              <a:tr h="634209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Beszámolóval együtt kérjük a kiegészítő mellékleteket, </a:t>
                      </a:r>
                      <a:r>
                        <a:rPr lang="hu-HU" sz="18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ill. ha készült a könyvvizsgálói jelentést is csatolni, EGY FÁJLBA </a:t>
                      </a:r>
                      <a:r>
                        <a:rPr lang="hu-HU" sz="18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szkennelve</a:t>
                      </a:r>
                      <a:endParaRPr lang="hu-HU" sz="1800" i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34209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Egyéni vállalkozóknál, 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EVA-s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és 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KATA-s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vállalkozásoknál a két utolsó lezárt év adóbevallása szükséges a vállalkozó által aláírva,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két KÜLÖN fájlba </a:t>
                      </a:r>
                      <a:r>
                        <a:rPr lang="hu-HU" sz="1400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szkennelve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hu-HU" sz="14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19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018136"/>
              </p:ext>
            </p:extLst>
          </p:nvPr>
        </p:nvGraphicFramePr>
        <p:xfrm>
          <a:off x="198128" y="769441"/>
          <a:ext cx="963096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Típuskód megjelölés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Dokumentum megnevezése</a:t>
                      </a:r>
                      <a:endParaRPr lang="hu-H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0" y="0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eKérelem</a:t>
            </a: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>DOKUMENTÁCIÓS ELVÁRÁSOK  és CSATOLÁSI ÚTMUTATÓ</a:t>
            </a:r>
            <a:endParaRPr lang="hu-HU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769441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3784983"/>
              </p:ext>
            </p:extLst>
          </p:nvPr>
        </p:nvGraphicFramePr>
        <p:xfrm>
          <a:off x="225078" y="1332359"/>
          <a:ext cx="9577064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09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NAV igazolás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just">
                        <a:buFont typeface="Arial" panose="020B0604020202020204" pitchFamily="34" charset="0"/>
                        <a:buNone/>
                      </a:pPr>
                      <a:r>
                        <a:rPr lang="hu-HU" sz="1800" b="1" dirty="0" smtClean="0"/>
                        <a:t>Abban az esetben szükséges, ha az Ügyfél nem szerepel a köztartozásmentes adatbázisban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smtClean="0"/>
                        <a:t>Benyújtandó NAV igazolás elfogadható formái:</a:t>
                      </a:r>
                    </a:p>
                    <a:p>
                      <a:pPr marL="285750" marR="0" lvl="0" indent="-28575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Ügyfél által papíralapon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benyújtva: </a:t>
                      </a:r>
                      <a:r>
                        <a:rPr lang="hu-HU" sz="1800" b="1" dirty="0" smtClean="0"/>
                        <a:t>a Banknak által hitelesíteni szükséges, ráírva az „igazolás hiteles” megjelölést c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égszerű aláírással </a:t>
                      </a:r>
                      <a:r>
                        <a:rPr lang="hu-HU" sz="1600" dirty="0" smtClean="0"/>
                        <a:t>(</a:t>
                      </a:r>
                      <a:r>
                        <a:rPr lang="hu-HU" sz="1600" i="1" dirty="0" smtClean="0"/>
                        <a:t>kézzel, géppel előírt, előnyomott vagy nyomtatott teljes vagy rövidített cégneve alá a</a:t>
                      </a:r>
                      <a:r>
                        <a:rPr lang="hu-HU" sz="1600" i="1" baseline="0" dirty="0" smtClean="0"/>
                        <a:t> cégjegyző aláírásával ellátott) 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és dátummal ellátott. Ez esetben az igazolás 60 napnál nem lehet régebbi</a:t>
                      </a:r>
                    </a:p>
                    <a:p>
                      <a:pPr marL="285750" marR="0" lvl="0" indent="-28575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eSignoval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ellátott PDF-ben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benyújtva, a Bank által nem szükséges a dokumentum nyomtatása és hitelesítése</a:t>
                      </a:r>
                      <a:endParaRPr lang="hu-H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057272"/>
              </p:ext>
            </p:extLst>
          </p:nvPr>
        </p:nvGraphicFramePr>
        <p:xfrm>
          <a:off x="225078" y="4428703"/>
          <a:ext cx="9577064" cy="78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10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MOKK Tanúsítvány /</a:t>
                      </a:r>
                      <a:r>
                        <a:rPr lang="hu-HU" sz="1800" baseline="0" dirty="0" smtClean="0"/>
                        <a:t> HBNY igazolás</a:t>
                      </a:r>
                      <a:endParaRPr lang="hu-HU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Benyújtása abban az esetben szükséges, ha a kérelem benyújtásakor rendelkezésre áll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717425"/>
              </p:ext>
            </p:extLst>
          </p:nvPr>
        </p:nvGraphicFramePr>
        <p:xfrm>
          <a:off x="225078" y="5292799"/>
          <a:ext cx="9577064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11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Cégkivonat módosítást alátámasztó</a:t>
                      </a:r>
                      <a:r>
                        <a:rPr lang="hu-HU" sz="1800" baseline="0" dirty="0" smtClean="0"/>
                        <a:t> okirat</a:t>
                      </a:r>
                      <a:endParaRPr lang="hu-HU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Ebbe a típuskódba minden olyan vállalkozást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érintő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módosulás csatolandó, ami még a cégkivonatból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nem látszódik, de a bírálat szempontjából fontos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832983"/>
              </p:ext>
            </p:extLst>
          </p:nvPr>
        </p:nvGraphicFramePr>
        <p:xfrm>
          <a:off x="198128" y="769441"/>
          <a:ext cx="963096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Típuskód megjelölés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Dokumentum megnevezése</a:t>
                      </a:r>
                      <a:endParaRPr lang="hu-H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0" y="0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eKérelem</a:t>
            </a: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>DOKUMENTÁCIÓS ELVÁRÁSOK  és CSATOLÁSI ÚTMUTATÓ</a:t>
            </a:r>
            <a:endParaRPr lang="hu-HU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769441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174435"/>
              </p:ext>
            </p:extLst>
          </p:nvPr>
        </p:nvGraphicFramePr>
        <p:xfrm>
          <a:off x="225078" y="1332359"/>
          <a:ext cx="9577064" cy="142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12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Kérelemhez</a:t>
                      </a:r>
                      <a:r>
                        <a:rPr lang="hu-HU" sz="1800" baseline="0" dirty="0" smtClean="0"/>
                        <a:t> kapcsolódó további dokumentumok</a:t>
                      </a:r>
                      <a:endParaRPr lang="hu-HU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Ebbe a típuskódba minden olyan dokumentum feltöltendő, amit a kérelem elbírálása során fontos információnak tart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Különböző típusú dokumentumok ez alatt a kód alatt töltendők fel, de 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különszkennelve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603471"/>
              </p:ext>
            </p:extLst>
          </p:nvPr>
        </p:nvGraphicFramePr>
        <p:xfrm>
          <a:off x="225078" y="2916535"/>
          <a:ext cx="9577064" cy="207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13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MÁK Nyilatkozat </a:t>
                      </a:r>
                      <a:r>
                        <a:rPr lang="hu-HU" sz="1400" i="1" dirty="0" smtClean="0"/>
                        <a:t>(korábban MVH)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Mezőgazdasági csekély összegű támogatások igénybevételéhez </a:t>
                      </a:r>
                      <a:r>
                        <a:rPr lang="hu-HU" sz="14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kapcsolódó „egy és ugyanazon vállalkozás” vonatkozásában benyújtandó MÁK Agrár nyilatkozat. Elérhetősége: </a:t>
                      </a:r>
                      <a:r>
                        <a:rPr lang="hu-HU" sz="14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http://garantiqa.hu/dokumentumtar/kerelmi-nyomtatvanyok/hitel-es-garancia/MÁK-Agrár</a:t>
                      </a:r>
                      <a:r>
                        <a:rPr lang="hu-HU" sz="14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nyilatkozat</a:t>
                      </a:r>
                    </a:p>
                  </a:txBody>
                  <a:tcPr/>
                </a:tc>
              </a:tr>
              <a:tr h="501248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dirty="0" smtClean="0"/>
                        <a:t>A</a:t>
                      </a:r>
                      <a:r>
                        <a:rPr lang="hu-HU" sz="1800" b="1" baseline="0" dirty="0" smtClean="0"/>
                        <a:t> hitelfelvevő által c</a:t>
                      </a:r>
                      <a:r>
                        <a:rPr lang="hu-HU" sz="1800" b="1" dirty="0" smtClean="0"/>
                        <a:t>égszerű aláírással </a:t>
                      </a:r>
                      <a:r>
                        <a:rPr lang="hu-HU" sz="1600" dirty="0" smtClean="0"/>
                        <a:t>(</a:t>
                      </a:r>
                      <a:r>
                        <a:rPr lang="hu-HU" sz="1600" i="1" dirty="0" smtClean="0"/>
                        <a:t>kézzel, géppel előírt, előnyomott vagy nyomtatott teljes vagy rövidített cégneve alá a</a:t>
                      </a:r>
                      <a:r>
                        <a:rPr lang="hu-HU" sz="1600" i="1" baseline="0" dirty="0" smtClean="0"/>
                        <a:t> cégjegyző aláírásával ellátott)</a:t>
                      </a:r>
                      <a:r>
                        <a:rPr lang="hu-HU" sz="1800" i="1" baseline="0" dirty="0" smtClean="0"/>
                        <a:t> 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és dátummal ellátott, 30 napnál nem régebbi példány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458344"/>
              </p:ext>
            </p:extLst>
          </p:nvPr>
        </p:nvGraphicFramePr>
        <p:xfrm>
          <a:off x="225078" y="5076775"/>
          <a:ext cx="9577064" cy="171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14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Az ügyfél első számú vezetőjének nyilatkozata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Ebbe a kategóriába annak a magánszemélynek a nyilatkozatát kérjük feltölteni, aki első számú vezetőként került rögzítésre a kérelmi felületen. </a:t>
                      </a:r>
                      <a:r>
                        <a:rPr lang="hu-HU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Az esetek jelentős részében az első számú vezető egyben tulajdonos is a cégben, de természetesen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egy személytől elegendő egy nyilatkozat. </a:t>
                      </a:r>
                      <a:r>
                        <a:rPr lang="hu-HU" sz="14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 már feltöltésre került tulajdonosi nyilatkozatként a dokumentumként a 03 kategóriába, akkor nem kell megismételni a feltöltést.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4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1932039"/>
              </p:ext>
            </p:extLst>
          </p:nvPr>
        </p:nvGraphicFramePr>
        <p:xfrm>
          <a:off x="198128" y="729333"/>
          <a:ext cx="963096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Típuskód megjelölés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Dokumentum megnevezése</a:t>
                      </a:r>
                      <a:endParaRPr lang="hu-H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0" y="0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eKérelem</a:t>
            </a: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>DOKUMENTÁCIÓS ELVÁRÁSOK  és CSATOLÁSI ÚTMUTATÓ</a:t>
            </a:r>
            <a:endParaRPr lang="hu-HU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684287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918703"/>
              </p:ext>
            </p:extLst>
          </p:nvPr>
        </p:nvGraphicFramePr>
        <p:xfrm>
          <a:off x="225078" y="1476375"/>
          <a:ext cx="9577064" cy="179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16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Hitelkérelem és üzleti tervdokumentáció</a:t>
                      </a:r>
                    </a:p>
                  </a:txBody>
                  <a:tcPr/>
                </a:tc>
              </a:tr>
              <a:tr h="781288">
                <a:tc>
                  <a:txBody>
                    <a:bodyPr/>
                    <a:lstStyle/>
                    <a:p>
                      <a:endParaRPr lang="hu-H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Csak beruházási  és éven túli forgóeszköz hitelügyleteknél csatolandó, ha készült ilyen dokumentum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Amennyiben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több részből áll a dokumentum, a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könnyebb kezelhetőség érdekében egy fájlba kérjük 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szkennelni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897353"/>
              </p:ext>
            </p:extLst>
          </p:nvPr>
        </p:nvGraphicFramePr>
        <p:xfrm>
          <a:off x="225078" y="3420591"/>
          <a:ext cx="9577064" cy="1293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653792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17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Tulajdoni</a:t>
                      </a:r>
                      <a:r>
                        <a:rPr lang="hu-HU" sz="1800" baseline="0" dirty="0" smtClean="0"/>
                        <a:t> lap</a:t>
                      </a:r>
                      <a:endParaRPr lang="hu-HU" sz="1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90 napnál nem régebbi tulajdoni lap másolatát szükséges csatolni,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hu-HU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Takarnet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figyelő rendszerből letöltött igazolás nem elegendő.</a:t>
                      </a:r>
                      <a:endParaRPr lang="hu-H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89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444374"/>
              </p:ext>
            </p:extLst>
          </p:nvPr>
        </p:nvGraphicFramePr>
        <p:xfrm>
          <a:off x="198128" y="729333"/>
          <a:ext cx="963096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Típuskód megjelölés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Dokumentum megnevezése</a:t>
                      </a:r>
                      <a:endParaRPr lang="hu-H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0" y="0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eKérelem</a:t>
            </a: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>DOKUMENTÁCIÓS ELVÁRÁSOK  és CSATOLÁSI ÚTMUTATÓ</a:t>
            </a:r>
            <a:endParaRPr lang="hu-HU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684287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270013"/>
              </p:ext>
            </p:extLst>
          </p:nvPr>
        </p:nvGraphicFramePr>
        <p:xfrm>
          <a:off x="180020" y="1476375"/>
          <a:ext cx="9577063" cy="3894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89"/>
              </a:tblGrid>
              <a:tr h="373728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18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err="1" smtClean="0"/>
                        <a:t>Garantőr</a:t>
                      </a:r>
                      <a:r>
                        <a:rPr lang="hu-HU" sz="1800" dirty="0" smtClean="0"/>
                        <a:t> vállalkozás pénzügyi dokumentumai </a:t>
                      </a:r>
                      <a:r>
                        <a:rPr lang="hu-HU" sz="1400" b="1" i="1" dirty="0" smtClean="0"/>
                        <a:t>(50 millió HUF hitelösszeg</a:t>
                      </a:r>
                      <a:r>
                        <a:rPr lang="hu-HU" sz="1400" b="1" i="1" baseline="0" dirty="0" smtClean="0"/>
                        <a:t> felett)</a:t>
                      </a:r>
                      <a:endParaRPr lang="hu-HU" sz="1400" b="1" i="1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Kezes/</a:t>
                      </a:r>
                      <a:r>
                        <a:rPr lang="hu-HU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garantőr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vállalkozás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utolsó, lezárt évi,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cégszerűen aláírt </a:t>
                      </a:r>
                      <a:r>
                        <a:rPr lang="hu-HU" sz="1600" i="1" dirty="0" smtClean="0"/>
                        <a:t>(kézzel, géppel előírt, előnyomott vagy nyomtatott teljes vagy rövidített cégneve alá a</a:t>
                      </a:r>
                      <a:r>
                        <a:rPr lang="hu-HU" sz="1600" i="1" baseline="0" dirty="0" smtClean="0"/>
                        <a:t> cégjegyző aláírásával ellátott)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beszámolója szükséges, </a:t>
                      </a:r>
                      <a:r>
                        <a:rPr lang="hu-HU" sz="14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ezen kívül a kezes</a:t>
                      </a:r>
                      <a:r>
                        <a:rPr lang="hu-HU" sz="14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hu-HU" sz="1400" b="0" i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garantőr</a:t>
                      </a:r>
                      <a:r>
                        <a:rPr lang="hu-HU" sz="14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110 napnál nem régebbi főkönyvi </a:t>
                      </a:r>
                      <a:r>
                        <a:rPr lang="hu-HU" sz="14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kivonata is ebbe a kategóriába tartozik </a:t>
                      </a:r>
                      <a:r>
                        <a:rPr lang="hu-HU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beszámolótól 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külön </a:t>
                      </a:r>
                      <a:r>
                        <a:rPr lang="hu-HU" sz="18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szkennelve</a:t>
                      </a:r>
                      <a:endParaRPr lang="hu-HU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Kizárólag a Kezes/</a:t>
                      </a:r>
                      <a:r>
                        <a:rPr lang="hu-H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garantőr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vállalkozás  dokumentumai csatolandók ebbe a típuskódba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Benyújtandó beszámoló elfogadható formái:</a:t>
                      </a:r>
                    </a:p>
                    <a:p>
                      <a:pPr marL="285750" marR="0" lvl="0" indent="-28575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Ügyfél által papíralapon benyújtva: Cégszerű aláírással </a:t>
                      </a:r>
                      <a:r>
                        <a:rPr lang="hu-H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kézzel, géppel előírt, előnyomott vagy nyomtatott teljes vagy rövidített cégneve alá a cégjegyző aláírásával ellátott)</a:t>
                      </a:r>
                      <a:r>
                        <a:rPr lang="hu-HU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és dátummal ellátott. 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vagy</a:t>
                      </a:r>
                    </a:p>
                    <a:p>
                      <a:pPr marL="285750" marR="0" lvl="0" indent="-285750" algn="just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Bank által KIM portálról letöltött: Bank által hitelesített formában, cégszerű aláírással </a:t>
                      </a:r>
                      <a:r>
                        <a:rPr lang="hu-HU" sz="14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(kézzel, géppel előírt, előnyomott vagy nyomtatott teljes vagy rövidített cégneve alá a cégjegyző aláírásával ellátott)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el látott, megjelölve a letöltés dátumát és forrását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39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ábláza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380150"/>
              </p:ext>
            </p:extLst>
          </p:nvPr>
        </p:nvGraphicFramePr>
        <p:xfrm>
          <a:off x="198128" y="769441"/>
          <a:ext cx="963096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/>
                <a:gridCol w="8478836"/>
              </a:tblGrid>
              <a:tr h="450050">
                <a:tc>
                  <a:txBody>
                    <a:bodyPr/>
                    <a:lstStyle/>
                    <a:p>
                      <a:pPr algn="ctr"/>
                      <a:r>
                        <a:rPr lang="hu-HU" sz="1600" dirty="0" smtClean="0"/>
                        <a:t>Típuskód megjelölés</a:t>
                      </a:r>
                      <a:endParaRPr lang="hu-H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Dokumentum megnevezése</a:t>
                      </a:r>
                      <a:endParaRPr lang="hu-HU" sz="1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0" y="0"/>
            <a:ext cx="99371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2200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eKérelem</a:t>
            </a: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/>
            </a:r>
            <a:b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</a:br>
            <a:r>
              <a:rPr lang="hu-HU" sz="2200" dirty="0">
                <a:solidFill>
                  <a:srgbClr val="C00000"/>
                </a:solidFill>
                <a:latin typeface="Arial Black" panose="020B0A04020102020204" pitchFamily="34" charset="0"/>
              </a:rPr>
              <a:t>DOKUMENTÁCIÓS ELVÁRÁSOK  és CSATOLÁSI ÚTMUTATÓ</a:t>
            </a:r>
            <a:endParaRPr lang="hu-HU" sz="22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769441"/>
            <a:ext cx="10027220" cy="0"/>
          </a:xfrm>
          <a:prstGeom prst="line">
            <a:avLst/>
          </a:prstGeom>
          <a:noFill/>
          <a:ln w="38100">
            <a:solidFill>
              <a:srgbClr val="989898"/>
            </a:solidFill>
            <a:round/>
            <a:headEnd/>
            <a:tailEnd/>
          </a:ln>
          <a:effectLst/>
        </p:spPr>
        <p:txBody>
          <a:bodyPr wrap="none" lIns="104306" tIns="52153" rIns="104306" bIns="52153"/>
          <a:lstStyle/>
          <a:p>
            <a:pPr algn="ctr">
              <a:defRPr/>
            </a:pPr>
            <a:endParaRPr lang="hu-HU" dirty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965893"/>
              </p:ext>
            </p:extLst>
          </p:nvPr>
        </p:nvGraphicFramePr>
        <p:xfrm>
          <a:off x="225078" y="1332359"/>
          <a:ext cx="9577064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19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Hitelintézeti előterjesztés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Garantiqa kizárólag magyar nyelvű előterjesztés alapján végez bírálatot. </a:t>
                      </a:r>
                      <a:r>
                        <a:rPr lang="hu-HU" sz="1400" b="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Amennyiben a döntés más nyelven készült nem szükséges a teljes előterjesztés szószerinti fordítása, elegendő</a:t>
                      </a: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releváns információkat tartalmazó kivonata</a:t>
                      </a:r>
                      <a:endParaRPr lang="hu-HU" sz="180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Amennyiben a banki döntés egyszerűsített folyamatban történt és nem tartalmaz szöveges előterjesztést, a kérelemhez rövid összefoglaló csatolása szükséges, amely tartalmi előírása az alábbi:</a:t>
                      </a:r>
                    </a:p>
                    <a:p>
                      <a:pPr marL="285750" marR="0" lvl="0" indent="-28575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tartalmazza a cég rövid bemutatását, pénzügyi helyzetének értékelését, lejárt vevő - és szállítói állomány részletezését és értékelését, továbbá a finanszírozási igény alátámasztását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3036415"/>
              </p:ext>
            </p:extLst>
          </p:nvPr>
        </p:nvGraphicFramePr>
        <p:xfrm>
          <a:off x="225078" y="4356695"/>
          <a:ext cx="9577064" cy="78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20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Project adatlap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Nem releváns</a:t>
                      </a:r>
                      <a:endParaRPr lang="hu-HU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334575"/>
              </p:ext>
            </p:extLst>
          </p:nvPr>
        </p:nvGraphicFramePr>
        <p:xfrm>
          <a:off x="225078" y="5220791"/>
          <a:ext cx="9577064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9174"/>
                <a:gridCol w="84878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u-HU" sz="1800" dirty="0" smtClean="0"/>
                        <a:t>21</a:t>
                      </a:r>
                      <a:endParaRPr lang="hu-H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4305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800" dirty="0" smtClean="0"/>
                        <a:t>Egyéb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Ebbe</a:t>
                      </a:r>
                      <a:r>
                        <a:rPr lang="hu-H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 típuskódba, minden olyan további dokumentum csatolandó, ami a fent részletezett dokumentum megnevezésben nem szerepel, de releváns lehet a kérelemmel kapcsolatban. </a:t>
                      </a:r>
                      <a:r>
                        <a:rPr lang="hu-HU" sz="1600" b="0" i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(cégkivonat, társasági szerződés 11-es kategóriába csatolandó)</a:t>
                      </a:r>
                      <a:endParaRPr lang="hu-HU" sz="1600" b="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22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15474</TotalTime>
  <Words>1340</Words>
  <Application>Microsoft Office PowerPoint</Application>
  <PresentationFormat>Egyéni</PresentationFormat>
  <Paragraphs>143</Paragraphs>
  <Slides>10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Ekérelem DOKUMENTÁCIÓS ELVÁRÁSOK  és CSATOLÁSI ÚTMUTATÓ EGYEDI bírálatú kérelmek esetén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PelbArt</dc:creator>
  <cp:lastModifiedBy>Győry Gabriella</cp:lastModifiedBy>
  <cp:revision>820</cp:revision>
  <cp:lastPrinted>2017-10-27T06:26:07Z</cp:lastPrinted>
  <dcterms:created xsi:type="dcterms:W3CDTF">2015-03-24T19:22:07Z</dcterms:created>
  <dcterms:modified xsi:type="dcterms:W3CDTF">2018-01-23T10:00:15Z</dcterms:modified>
</cp:coreProperties>
</file>